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3" r:id="rId5"/>
    <p:sldId id="265" r:id="rId6"/>
    <p:sldId id="266" r:id="rId7"/>
    <p:sldId id="264" r:id="rId8"/>
    <p:sldId id="261" r:id="rId9"/>
    <p:sldId id="262" r:id="rId10"/>
    <p:sldId id="267" r:id="rId11"/>
    <p:sldId id="268" r:id="rId12"/>
    <p:sldId id="257" r:id="rId13"/>
    <p:sldId id="260"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6C682"/>
    <a:srgbClr val="825700"/>
    <a:srgbClr val="582C00"/>
    <a:srgbClr val="1E0800"/>
    <a:srgbClr val="412C00"/>
    <a:srgbClr val="D8C682"/>
    <a:srgbClr val="CBB65D"/>
    <a:srgbClr val="CFB863"/>
    <a:srgbClr val="D1575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4453" autoAdjust="0"/>
  </p:normalViewPr>
  <p:slideViewPr>
    <p:cSldViewPr>
      <p:cViewPr>
        <p:scale>
          <a:sx n="60" d="100"/>
          <a:sy n="60" d="100"/>
        </p:scale>
        <p:origin x="-2364" y="-136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16653386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0743200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40014603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1274721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A909F-5D95-4D62-BC02-F840C8F8AC11}"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6103881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AA909F-5D95-4D62-BC02-F840C8F8AC11}"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6349161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AA909F-5D95-4D62-BC02-F840C8F8AC11}" type="datetimeFigureOut">
              <a:rPr lang="en-US" smtClean="0"/>
              <a:pPr/>
              <a:t>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52739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AA909F-5D95-4D62-BC02-F840C8F8AC11}" type="datetimeFigureOut">
              <a:rPr lang="en-US" smtClean="0"/>
              <a:pPr/>
              <a:t>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428218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A909F-5D95-4D62-BC02-F840C8F8AC11}" type="datetimeFigureOut">
              <a:rPr lang="en-US" smtClean="0"/>
              <a:pPr/>
              <a:t>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7993089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41794221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10520444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A909F-5D95-4D62-BC02-F840C8F8AC11}" type="datetimeFigureOut">
              <a:rPr lang="en-US" smtClean="0"/>
              <a:pPr/>
              <a:t>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40377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648200" y="3581400"/>
            <a:ext cx="4953000" cy="1569660"/>
          </a:xfrm>
          <a:prstGeom prst="rect">
            <a:avLst/>
          </a:prstGeom>
          <a:noFill/>
        </p:spPr>
        <p:txBody>
          <a:bodyPr wrap="square" rtlCol="0">
            <a:spAutoFit/>
          </a:bodyPr>
          <a:lstStyle/>
          <a:p>
            <a:r>
              <a:rPr lang="en-US" sz="9600" dirty="0" smtClean="0">
                <a:ln w="6350">
                  <a:solidFill>
                    <a:sysClr val="windowText" lastClr="000000"/>
                  </a:solidFill>
                </a:ln>
                <a:solidFill>
                  <a:srgbClr val="825700"/>
                </a:solidFill>
                <a:latin typeface="Papyrus" pitchFamily="66" charset="0"/>
              </a:rPr>
              <a:t>19-20</a:t>
            </a:r>
            <a:endParaRPr lang="en-US" sz="9600" dirty="0">
              <a:ln w="6350">
                <a:solidFill>
                  <a:sysClr val="windowText" lastClr="000000"/>
                </a:solidFill>
              </a:ln>
              <a:solidFill>
                <a:srgbClr val="825700"/>
              </a:solidFill>
              <a:latin typeface="Papyrus" pitchFamily="66" charset="0"/>
            </a:endParaRPr>
          </a:p>
        </p:txBody>
      </p:sp>
      <p:pic>
        <p:nvPicPr>
          <p:cNvPr id="1027" name="Picture 3" descr="C:\Users\Ken\AppData\Local\Microsoft\Windows\Temporary Internet Files\Content.IE5\T5T34V6U\MC900433863[1].png"/>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colorTemperature colorTemp="11200"/>
                    </a14:imgEffect>
                  </a14:imgLayer>
                </a14:imgProps>
              </a:ext>
              <a:ext uri="{28A0092B-C50C-407E-A947-70E740481C1C}">
                <a14:useLocalDpi xmlns:a14="http://schemas.microsoft.com/office/drawing/2010/main" xmlns="" val="0"/>
              </a:ext>
            </a:extLst>
          </a:blip>
          <a:srcRect/>
          <a:stretch>
            <a:fillRect/>
          </a:stretch>
        </p:blipFill>
        <p:spPr bwMode="auto">
          <a:xfrm>
            <a:off x="76200" y="1219200"/>
            <a:ext cx="1219200" cy="12192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5"/>
          <p:cNvGrpSpPr>
            <a:grpSpLocks noChangeAspect="1"/>
          </p:cNvGrpSpPr>
          <p:nvPr/>
        </p:nvGrpSpPr>
        <p:grpSpPr bwMode="auto">
          <a:xfrm>
            <a:off x="228600" y="76200"/>
            <a:ext cx="990600" cy="1141772"/>
            <a:chOff x="2074" y="1231"/>
            <a:chExt cx="1612" cy="1858"/>
          </a:xfrm>
        </p:grpSpPr>
        <p:sp>
          <p:nvSpPr>
            <p:cNvPr id="9"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996600"/>
                </a:solidFill>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582C00"/>
                </a:solidFill>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149144" y="146869"/>
            <a:ext cx="6547055" cy="2308324"/>
          </a:xfrm>
          <a:prstGeom prst="rect">
            <a:avLst/>
          </a:prstGeom>
          <a:noFill/>
        </p:spPr>
        <p:txBody>
          <a:bodyPr wrap="square" rtlCol="0">
            <a:spAutoFit/>
          </a:bodyPr>
          <a:lstStyle/>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A CD of this message will be available (free of charge) immediately following today's message</a:t>
            </a:r>
          </a:p>
          <a:p>
            <a:endPar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endParaRPr>
          </a:p>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This message will be available via podcast later this week at calvaryokc.com</a:t>
            </a:r>
            <a:endParaRPr lang="en-US" sz="2400" b="1" dirty="0">
              <a:solidFill>
                <a:srgbClr val="825700"/>
              </a:solidFill>
              <a:effectLst>
                <a:outerShdw blurRad="50800" dist="38100" dir="2700000" algn="tl" rotWithShape="0">
                  <a:schemeClr val="bg1">
                    <a:alpha val="40000"/>
                  </a:schemeClr>
                </a:outerShdw>
              </a:effectLst>
              <a:latin typeface="Viner Hand ITC" pitchFamily="66" charset="0"/>
            </a:endParaRPr>
          </a:p>
        </p:txBody>
      </p:sp>
    </p:spTree>
    <p:extLst>
      <p:ext uri="{BB962C8B-B14F-4D97-AF65-F5344CB8AC3E}">
        <p14:creationId xmlns:p14="http://schemas.microsoft.com/office/powerpoint/2010/main" xmlns="" val="9209116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19-10</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2554545"/>
          </a:xfrm>
          <a:prstGeom prst="rect">
            <a:avLst/>
          </a:prstGeom>
          <a:noFill/>
        </p:spPr>
        <p:txBody>
          <a:bodyPr wrap="square" rtlCol="0">
            <a:spAutoFit/>
          </a:bodyPr>
          <a:lstStyle/>
          <a:p>
            <a:r>
              <a:rPr lang="en-US" sz="3200" dirty="0">
                <a:solidFill>
                  <a:srgbClr val="FFFFFF"/>
                </a:solidFill>
              </a:rPr>
              <a:t>Matthew Poole ~ </a:t>
            </a:r>
            <a:r>
              <a:rPr lang="en-US" sz="3200" dirty="0"/>
              <a:t>"Thus he grossly mistakes the cause of Jonathan’s loss of the kingdom, which was not David’s art, but Saul’s sin; and vainly </a:t>
            </a:r>
            <a:r>
              <a:rPr lang="en-US" sz="3200" dirty="0" err="1"/>
              <a:t>endeavours</a:t>
            </a:r>
            <a:r>
              <a:rPr lang="en-US" sz="3200" dirty="0"/>
              <a:t> to prevent God’s irrevocable sentence."</a:t>
            </a:r>
          </a:p>
        </p:txBody>
      </p:sp>
    </p:spTree>
    <p:extLst>
      <p:ext uri="{BB962C8B-B14F-4D97-AF65-F5344CB8AC3E}">
        <p14:creationId xmlns:p14="http://schemas.microsoft.com/office/powerpoint/2010/main" xmlns="" val="32814679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19-20</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36990813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19-10</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3046988"/>
          </a:xfrm>
          <a:prstGeom prst="rect">
            <a:avLst/>
          </a:prstGeom>
          <a:noFill/>
        </p:spPr>
        <p:txBody>
          <a:bodyPr wrap="square" rtlCol="0">
            <a:spAutoFit/>
          </a:bodyPr>
          <a:lstStyle/>
          <a:p>
            <a:pPr>
              <a:tabLst>
                <a:tab pos="4114800" algn="l"/>
              </a:tabLst>
            </a:pPr>
            <a:r>
              <a:rPr lang="en-US" sz="3200" dirty="0">
                <a:solidFill>
                  <a:srgbClr val="FFFFFF"/>
                </a:solidFill>
              </a:rPr>
              <a:t>F. B. Meyer ~ </a:t>
            </a:r>
            <a:r>
              <a:rPr lang="en-US" sz="3200" dirty="0"/>
              <a:t>"Behind you is the sunny morning, before you a lowering sky; behind you the blessed enjoyment of friendship, wife, home, royal favor, and popular adulation, before you an outcast’s life."</a:t>
            </a:r>
            <a:endParaRPr lang="en-US" sz="3200" dirty="0">
              <a:solidFill>
                <a:srgbClr val="E6C682"/>
              </a:solidFill>
              <a:latin typeface="+mj-lt"/>
            </a:endParaRPr>
          </a:p>
        </p:txBody>
      </p:sp>
    </p:spTree>
    <p:extLst>
      <p:ext uri="{BB962C8B-B14F-4D97-AF65-F5344CB8AC3E}">
        <p14:creationId xmlns:p14="http://schemas.microsoft.com/office/powerpoint/2010/main" xmlns="" val="11784300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9" presetClass="emph" presetSubtype="0" grpId="1" nodeType="afterEffect">
                                  <p:stCondLst>
                                    <p:cond delay="0"/>
                                  </p:stCondLst>
                                  <p:childTnLst>
                                    <p:set>
                                      <p:cBhvr rctx="PPT">
                                        <p:cTn id="12" dur="indefinite"/>
                                        <p:tgtEl>
                                          <p:spTgt spid="3"/>
                                        </p:tgtEl>
                                        <p:attrNameLst>
                                          <p:attrName>style.opacity</p:attrName>
                                        </p:attrNameLst>
                                      </p:cBhvr>
                                      <p:to>
                                        <p:strVal val="0.5"/>
                                      </p:to>
                                    </p:set>
                                    <p:animEffect filter="image" prLst="opacity: 0.5">
                                      <p:cBhvr rctx="IE">
                                        <p:cTn id="13"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19-20</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41666309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19-10</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4031873"/>
          </a:xfrm>
          <a:prstGeom prst="rect">
            <a:avLst/>
          </a:prstGeom>
          <a:noFill/>
        </p:spPr>
        <p:txBody>
          <a:bodyPr wrap="square" rtlCol="0">
            <a:spAutoFit/>
          </a:bodyPr>
          <a:lstStyle/>
          <a:p>
            <a:pPr>
              <a:tabLst>
                <a:tab pos="4114800" algn="l"/>
              </a:tabLst>
            </a:pPr>
            <a:r>
              <a:rPr lang="en-US" sz="3200" dirty="0">
                <a:solidFill>
                  <a:srgbClr val="FFFFFF"/>
                </a:solidFill>
              </a:rPr>
              <a:t>Alan </a:t>
            </a:r>
            <a:r>
              <a:rPr lang="en-US" sz="3200" dirty="0" err="1">
                <a:solidFill>
                  <a:srgbClr val="FFFFFF"/>
                </a:solidFill>
              </a:rPr>
              <a:t>Redpath</a:t>
            </a:r>
            <a:r>
              <a:rPr lang="en-US" sz="3200" dirty="0">
                <a:solidFill>
                  <a:srgbClr val="FFFFFF"/>
                </a:solidFill>
              </a:rPr>
              <a:t> ~ </a:t>
            </a:r>
            <a:r>
              <a:rPr lang="en-US" sz="3200" dirty="0"/>
              <a:t>"Let God empty you out that He may save you from becoming spiritually stale, and lead you ever onward. He is always calling us to pass beyond the thing we know into the unknown. A throne is God’s purpose for you; a cross is God’s path for you; faith is God’s plan for you."</a:t>
            </a:r>
            <a:endParaRPr lang="en-US" sz="3200" dirty="0">
              <a:solidFill>
                <a:srgbClr val="E6C682"/>
              </a:solidFill>
              <a:latin typeface="+mj-lt"/>
            </a:endParaRPr>
          </a:p>
        </p:txBody>
      </p:sp>
    </p:spTree>
    <p:extLst>
      <p:ext uri="{BB962C8B-B14F-4D97-AF65-F5344CB8AC3E}">
        <p14:creationId xmlns:p14="http://schemas.microsoft.com/office/powerpoint/2010/main" xmlns="" val="14694734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9" presetClass="emph" presetSubtype="0" grpId="1" nodeType="afterEffect">
                                  <p:stCondLst>
                                    <p:cond delay="0"/>
                                  </p:stCondLst>
                                  <p:childTnLst>
                                    <p:set>
                                      <p:cBhvr rctx="PPT">
                                        <p:cTn id="12" dur="indefinite"/>
                                        <p:tgtEl>
                                          <p:spTgt spid="3"/>
                                        </p:tgtEl>
                                        <p:attrNameLst>
                                          <p:attrName>style.opacity</p:attrName>
                                        </p:attrNameLst>
                                      </p:cBhvr>
                                      <p:to>
                                        <p:strVal val="0.5"/>
                                      </p:to>
                                    </p:set>
                                    <p:animEffect filter="image" prLst="opacity: 0.5">
                                      <p:cBhvr rctx="IE">
                                        <p:cTn id="13"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19-20</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3683438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19-10</a:t>
            </a:r>
            <a:endParaRPr lang="en-US" sz="7200" dirty="0">
              <a:ln w="6350">
                <a:noFill/>
              </a:ln>
              <a:solidFill>
                <a:srgbClr val="E6C682"/>
              </a:solidFill>
              <a:latin typeface="Papyrus" pitchFamily="66" charset="0"/>
            </a:endParaRPr>
          </a:p>
        </p:txBody>
      </p:sp>
      <p:sp>
        <p:nvSpPr>
          <p:cNvPr id="3" name="TextBox 2"/>
          <p:cNvSpPr txBox="1"/>
          <p:nvPr/>
        </p:nvSpPr>
        <p:spPr>
          <a:xfrm>
            <a:off x="469830" y="1000124"/>
            <a:ext cx="8297932" cy="4031873"/>
          </a:xfrm>
          <a:prstGeom prst="rect">
            <a:avLst/>
          </a:prstGeom>
          <a:noFill/>
        </p:spPr>
        <p:txBody>
          <a:bodyPr wrap="square" rtlCol="0">
            <a:spAutoFit/>
          </a:bodyPr>
          <a:lstStyle/>
          <a:p>
            <a:pPr>
              <a:tabLst>
                <a:tab pos="4114800" algn="l"/>
              </a:tabLst>
            </a:pPr>
            <a:r>
              <a:rPr lang="en-US" sz="3200" dirty="0">
                <a:solidFill>
                  <a:srgbClr val="FFFFFF"/>
                </a:solidFill>
              </a:rPr>
              <a:t>John Trapp ~ </a:t>
            </a:r>
            <a:r>
              <a:rPr lang="en-US" sz="3200" dirty="0"/>
              <a:t>"And it is very likely Saul now </a:t>
            </a:r>
            <a:r>
              <a:rPr lang="en-US" sz="3200" dirty="0" err="1"/>
              <a:t>spake</a:t>
            </a:r>
            <a:r>
              <a:rPr lang="en-US" sz="3200" dirty="0"/>
              <a:t> as he thought. But if good thoughts look at any time into a wicked heart, they stay not there, as those that like not their lodging. The flashes of lightning may be discerned in the darkest prisons, but they are soon gone thence again: so here."</a:t>
            </a:r>
            <a:endParaRPr lang="en-US" sz="3200" dirty="0">
              <a:solidFill>
                <a:srgbClr val="E6C682"/>
              </a:solidFill>
              <a:latin typeface="+mj-lt"/>
            </a:endParaRPr>
          </a:p>
        </p:txBody>
      </p:sp>
    </p:spTree>
    <p:extLst>
      <p:ext uri="{BB962C8B-B14F-4D97-AF65-F5344CB8AC3E}">
        <p14:creationId xmlns:p14="http://schemas.microsoft.com/office/powerpoint/2010/main" xmlns="" val="21954793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19-20</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776521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xmlns="" val="0"/>
              </a:ext>
            </a:extLst>
          </a:blip>
          <a:srcRect l="-199" t="-5822" r="199" b="10061"/>
          <a:stretch/>
        </p:blipFill>
        <p:spPr>
          <a:xfrm rot="21182673">
            <a:off x="492186" y="1759262"/>
            <a:ext cx="6899214" cy="4184338"/>
          </a:xfrm>
          <a:prstGeom prst="rect">
            <a:avLst/>
          </a:prstGeom>
        </p:spPr>
      </p:pic>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19-10</a:t>
            </a:r>
            <a:endParaRPr lang="en-US" sz="7200" dirty="0">
              <a:ln w="6350">
                <a:noFill/>
              </a:ln>
              <a:solidFill>
                <a:srgbClr val="E6C682"/>
              </a:solidFill>
              <a:latin typeface="Papyrus" pitchFamily="66" charset="0"/>
            </a:endParaRPr>
          </a:p>
        </p:txBody>
      </p:sp>
      <p:sp>
        <p:nvSpPr>
          <p:cNvPr id="3" name="TextBox 2"/>
          <p:cNvSpPr txBox="1"/>
          <p:nvPr/>
        </p:nvSpPr>
        <p:spPr>
          <a:xfrm>
            <a:off x="469830" y="1000124"/>
            <a:ext cx="8297932" cy="584775"/>
          </a:xfrm>
          <a:prstGeom prst="rect">
            <a:avLst/>
          </a:prstGeom>
          <a:noFill/>
        </p:spPr>
        <p:txBody>
          <a:bodyPr wrap="square" rtlCol="0">
            <a:spAutoFit/>
          </a:bodyPr>
          <a:lstStyle/>
          <a:p>
            <a:pPr>
              <a:tabLst>
                <a:tab pos="4114800" algn="l"/>
              </a:tabLst>
            </a:pPr>
            <a:r>
              <a:rPr lang="en-US" sz="3200" dirty="0">
                <a:solidFill>
                  <a:srgbClr val="FFFFFF"/>
                </a:solidFill>
              </a:rPr>
              <a:t>Image </a:t>
            </a:r>
            <a:r>
              <a:rPr lang="en-US" sz="3200" dirty="0"/>
              <a:t>~ </a:t>
            </a:r>
            <a:r>
              <a:rPr lang="en-US" sz="3200" b="1" i="1" dirty="0" err="1">
                <a:solidFill>
                  <a:srgbClr val="FFFFFF"/>
                </a:solidFill>
                <a:latin typeface="Times New Roman" pitchFamily="18" charset="0"/>
                <a:cs typeface="Times New Roman" pitchFamily="18" charset="0"/>
              </a:rPr>
              <a:t>teraphim</a:t>
            </a:r>
            <a:r>
              <a:rPr lang="en-US" sz="3200" dirty="0">
                <a:solidFill>
                  <a:srgbClr val="FFFFFF"/>
                </a:solidFill>
              </a:rPr>
              <a:t> </a:t>
            </a:r>
            <a:r>
              <a:rPr lang="en-US" sz="3200" dirty="0"/>
              <a:t>– </a:t>
            </a:r>
            <a:r>
              <a:rPr lang="en-US" sz="3200" i="1" dirty="0"/>
              <a:t>household god</a:t>
            </a:r>
            <a:endParaRPr lang="en-US" sz="3200" dirty="0">
              <a:solidFill>
                <a:srgbClr val="E6C682"/>
              </a:solidFill>
              <a:latin typeface="+mj-lt"/>
            </a:endParaRPr>
          </a:p>
        </p:txBody>
      </p:sp>
      <p:sp>
        <p:nvSpPr>
          <p:cNvPr id="4" name="TextBox 3"/>
          <p:cNvSpPr txBox="1"/>
          <p:nvPr/>
        </p:nvSpPr>
        <p:spPr>
          <a:xfrm>
            <a:off x="685800" y="1488140"/>
            <a:ext cx="8077200" cy="584775"/>
          </a:xfrm>
          <a:prstGeom prst="rect">
            <a:avLst/>
          </a:prstGeom>
          <a:noFill/>
        </p:spPr>
        <p:txBody>
          <a:bodyPr wrap="square" rtlCol="0">
            <a:spAutoFit/>
          </a:bodyPr>
          <a:lstStyle/>
          <a:p>
            <a:pPr marL="287338" indent="-287338">
              <a:buFont typeface="Arial" pitchFamily="34" charset="0"/>
              <a:buChar char="•"/>
            </a:pPr>
            <a:r>
              <a:rPr lang="en-US" sz="3200" dirty="0" smtClean="0">
                <a:solidFill>
                  <a:srgbClr val="E6C682"/>
                </a:solidFill>
              </a:rPr>
              <a:t> </a:t>
            </a:r>
            <a:r>
              <a:rPr lang="en-US" sz="3200" dirty="0" smtClean="0">
                <a:solidFill>
                  <a:srgbClr val="FFFFFF"/>
                </a:solidFill>
              </a:rPr>
              <a:t>Message</a:t>
            </a:r>
            <a:r>
              <a:rPr lang="en-US" sz="3200" dirty="0" smtClean="0"/>
              <a:t> </a:t>
            </a:r>
            <a:r>
              <a:rPr lang="en-US" sz="3200" dirty="0"/>
              <a:t>~ dummy god</a:t>
            </a:r>
            <a:endParaRPr lang="en-US" sz="3200" dirty="0">
              <a:solidFill>
                <a:schemeClr val="bg1"/>
              </a:solidFill>
              <a:latin typeface="+mj-lt"/>
            </a:endParaRPr>
          </a:p>
        </p:txBody>
      </p:sp>
    </p:spTree>
    <p:extLst>
      <p:ext uri="{BB962C8B-B14F-4D97-AF65-F5344CB8AC3E}">
        <p14:creationId xmlns:p14="http://schemas.microsoft.com/office/powerpoint/2010/main" xmlns="" val="31145230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par>
                          <p:cTn id="24" fill="hold">
                            <p:stCondLst>
                              <p:cond delay="500"/>
                            </p:stCondLst>
                            <p:childTnLst>
                              <p:par>
                                <p:cTn id="25" presetID="9" presetClass="emph" presetSubtype="0" grpId="1" nodeType="afterEffect">
                                  <p:stCondLst>
                                    <p:cond delay="0"/>
                                  </p:stCondLst>
                                  <p:childTnLst>
                                    <p:set>
                                      <p:cBhvr rctx="PPT">
                                        <p:cTn id="26" dur="indefinite"/>
                                        <p:tgtEl>
                                          <p:spTgt spid="3"/>
                                        </p:tgtEl>
                                        <p:attrNameLst>
                                          <p:attrName>style.opacity</p:attrName>
                                        </p:attrNameLst>
                                      </p:cBhvr>
                                      <p:to>
                                        <p:strVal val="0.5"/>
                                      </p:to>
                                    </p:set>
                                    <p:animEffect filter="image" prLst="opacity: 0.5">
                                      <p:cBhvr rctx="IE">
                                        <p:cTn id="27" dur="indefinite"/>
                                        <p:tgtEl>
                                          <p:spTgt spid="3"/>
                                        </p:tgtEl>
                                      </p:cBhvr>
                                    </p:animEffect>
                                  </p:childTnLst>
                                </p:cTn>
                              </p:par>
                              <p:par>
                                <p:cTn id="28" presetID="9" presetClass="emph" presetSubtype="0" grpId="1" nodeType="withEffect">
                                  <p:stCondLst>
                                    <p:cond delay="0"/>
                                  </p:stCondLst>
                                  <p:childTnLst>
                                    <p:set>
                                      <p:cBhvr rctx="PPT">
                                        <p:cTn id="29" dur="indefinite"/>
                                        <p:tgtEl>
                                          <p:spTgt spid="4"/>
                                        </p:tgtEl>
                                        <p:attrNameLst>
                                          <p:attrName>style.opacity</p:attrName>
                                        </p:attrNameLst>
                                      </p:cBhvr>
                                      <p:to>
                                        <p:strVal val="0.5"/>
                                      </p:to>
                                    </p:set>
                                    <p:animEffect filter="image" prLst="opacity: 0.5">
                                      <p:cBhvr rctx="IE">
                                        <p:cTn id="30"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19-10</a:t>
            </a:r>
            <a:endParaRPr lang="en-US" sz="7200" dirty="0">
              <a:ln w="6350">
                <a:noFill/>
              </a:ln>
              <a:solidFill>
                <a:srgbClr val="E6C682"/>
              </a:solidFill>
              <a:latin typeface="Papyrus" pitchFamily="66" charset="0"/>
            </a:endParaRPr>
          </a:p>
        </p:txBody>
      </p:sp>
      <p:sp>
        <p:nvSpPr>
          <p:cNvPr id="3" name="TextBox 2"/>
          <p:cNvSpPr txBox="1"/>
          <p:nvPr/>
        </p:nvSpPr>
        <p:spPr>
          <a:xfrm>
            <a:off x="469830" y="1000124"/>
            <a:ext cx="8297932" cy="2062103"/>
          </a:xfrm>
          <a:prstGeom prst="rect">
            <a:avLst/>
          </a:prstGeom>
          <a:noFill/>
        </p:spPr>
        <p:txBody>
          <a:bodyPr wrap="square" rtlCol="0">
            <a:spAutoFit/>
          </a:bodyPr>
          <a:lstStyle/>
          <a:p>
            <a:r>
              <a:rPr lang="en-US" sz="3100" dirty="0"/>
              <a:t>Ps. 59 ~ </a:t>
            </a:r>
            <a:r>
              <a:rPr lang="en-US" sz="3100" dirty="0">
                <a:solidFill>
                  <a:srgbClr val="FFFFFF"/>
                </a:solidFill>
              </a:rPr>
              <a:t>To the Chief Musician. Set to “Do Not Destroy.” a Michtam of David When Saul Sent Men, and They Watched the House in Order to Kill Him. </a:t>
            </a:r>
          </a:p>
        </p:txBody>
      </p:sp>
      <p:sp>
        <p:nvSpPr>
          <p:cNvPr id="4" name="TextBox 3"/>
          <p:cNvSpPr txBox="1"/>
          <p:nvPr/>
        </p:nvSpPr>
        <p:spPr>
          <a:xfrm>
            <a:off x="469830" y="2919453"/>
            <a:ext cx="8293170" cy="3785652"/>
          </a:xfrm>
          <a:prstGeom prst="rect">
            <a:avLst/>
          </a:prstGeom>
          <a:noFill/>
        </p:spPr>
        <p:txBody>
          <a:bodyPr wrap="square" rtlCol="0">
            <a:spAutoFit/>
          </a:bodyPr>
          <a:lstStyle/>
          <a:p>
            <a:r>
              <a:rPr lang="en-US" sz="3000" dirty="0"/>
              <a:t>vv. 16-17 ~ </a:t>
            </a:r>
            <a:r>
              <a:rPr lang="en-US" sz="3000" baseline="30000" dirty="0"/>
              <a:t>16</a:t>
            </a:r>
            <a:r>
              <a:rPr lang="en-US" sz="3000" dirty="0"/>
              <a:t> </a:t>
            </a:r>
            <a:r>
              <a:rPr lang="en-US" sz="3000" dirty="0">
                <a:solidFill>
                  <a:srgbClr val="FFFFFF"/>
                </a:solidFill>
              </a:rPr>
              <a:t>But I will sing of Your power; </a:t>
            </a:r>
          </a:p>
          <a:p>
            <a:r>
              <a:rPr lang="en-US" sz="3000" dirty="0" smtClean="0">
                <a:solidFill>
                  <a:srgbClr val="FFFFFF"/>
                </a:solidFill>
              </a:rPr>
              <a:t>Yes</a:t>
            </a:r>
            <a:r>
              <a:rPr lang="en-US" sz="3000" dirty="0">
                <a:solidFill>
                  <a:srgbClr val="FFFFFF"/>
                </a:solidFill>
              </a:rPr>
              <a:t>, I will sing aloud of Your mercy in the morning; </a:t>
            </a:r>
          </a:p>
          <a:p>
            <a:r>
              <a:rPr lang="en-US" sz="3000" dirty="0" smtClean="0">
                <a:solidFill>
                  <a:srgbClr val="FFFFFF"/>
                </a:solidFill>
              </a:rPr>
              <a:t>For </a:t>
            </a:r>
            <a:r>
              <a:rPr lang="en-US" sz="3000" dirty="0">
                <a:solidFill>
                  <a:srgbClr val="FFFFFF"/>
                </a:solidFill>
              </a:rPr>
              <a:t>You have been my defense </a:t>
            </a:r>
          </a:p>
          <a:p>
            <a:r>
              <a:rPr lang="en-US" sz="3000" dirty="0" smtClean="0">
                <a:solidFill>
                  <a:srgbClr val="FFFFFF"/>
                </a:solidFill>
              </a:rPr>
              <a:t>And </a:t>
            </a:r>
            <a:r>
              <a:rPr lang="en-US" sz="3000" dirty="0">
                <a:solidFill>
                  <a:srgbClr val="FFFFFF"/>
                </a:solidFill>
              </a:rPr>
              <a:t>refuge in the day of my trouble. </a:t>
            </a:r>
          </a:p>
          <a:p>
            <a:r>
              <a:rPr lang="en-US" sz="3000" baseline="30000" dirty="0" smtClean="0"/>
              <a:t>17</a:t>
            </a:r>
            <a:r>
              <a:rPr lang="en-US" sz="3000" dirty="0"/>
              <a:t> </a:t>
            </a:r>
            <a:r>
              <a:rPr lang="en-US" sz="3000" dirty="0" smtClean="0">
                <a:solidFill>
                  <a:srgbClr val="FFFFFF"/>
                </a:solidFill>
              </a:rPr>
              <a:t>To </a:t>
            </a:r>
            <a:r>
              <a:rPr lang="en-US" sz="3000" dirty="0">
                <a:solidFill>
                  <a:srgbClr val="FFFFFF"/>
                </a:solidFill>
              </a:rPr>
              <a:t>You, O my Strength, I will sing praises; </a:t>
            </a:r>
            <a:endParaRPr lang="en-US" sz="3000" dirty="0" smtClean="0">
              <a:solidFill>
                <a:srgbClr val="FFFFFF"/>
              </a:solidFill>
            </a:endParaRPr>
          </a:p>
          <a:p>
            <a:r>
              <a:rPr lang="en-US" sz="3000" dirty="0" smtClean="0">
                <a:solidFill>
                  <a:srgbClr val="FFFFFF"/>
                </a:solidFill>
              </a:rPr>
              <a:t>For </a:t>
            </a:r>
            <a:r>
              <a:rPr lang="en-US" sz="3000" dirty="0">
                <a:solidFill>
                  <a:srgbClr val="FFFFFF"/>
                </a:solidFill>
              </a:rPr>
              <a:t>God </a:t>
            </a:r>
            <a:r>
              <a:rPr lang="en-US" sz="3000" i="1" dirty="0">
                <a:solidFill>
                  <a:srgbClr val="FFFFFF"/>
                </a:solidFill>
              </a:rPr>
              <a:t>is</a:t>
            </a:r>
            <a:r>
              <a:rPr lang="en-US" sz="3000" dirty="0">
                <a:solidFill>
                  <a:srgbClr val="FFFFFF"/>
                </a:solidFill>
              </a:rPr>
              <a:t> my defense, </a:t>
            </a:r>
          </a:p>
          <a:p>
            <a:r>
              <a:rPr lang="en-US" sz="3000" dirty="0" smtClean="0">
                <a:solidFill>
                  <a:srgbClr val="FFFFFF"/>
                </a:solidFill>
              </a:rPr>
              <a:t>My </a:t>
            </a:r>
            <a:r>
              <a:rPr lang="en-US" sz="3000" dirty="0">
                <a:solidFill>
                  <a:srgbClr val="FFFFFF"/>
                </a:solidFill>
              </a:rPr>
              <a:t>God of mercy. </a:t>
            </a:r>
          </a:p>
        </p:txBody>
      </p:sp>
    </p:spTree>
    <p:extLst>
      <p:ext uri="{BB962C8B-B14F-4D97-AF65-F5344CB8AC3E}">
        <p14:creationId xmlns:p14="http://schemas.microsoft.com/office/powerpoint/2010/main" xmlns="" val="16734294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19-10</a:t>
            </a:r>
            <a:endParaRPr lang="en-US" sz="7200" dirty="0">
              <a:ln w="6350">
                <a:noFill/>
              </a:ln>
              <a:solidFill>
                <a:srgbClr val="E6C682"/>
              </a:solidFill>
              <a:latin typeface="Papyrus" pitchFamily="66" charset="0"/>
            </a:endParaRPr>
          </a:p>
        </p:txBody>
      </p:sp>
      <p:sp>
        <p:nvSpPr>
          <p:cNvPr id="3" name="TextBox 2"/>
          <p:cNvSpPr txBox="1"/>
          <p:nvPr/>
        </p:nvSpPr>
        <p:spPr>
          <a:xfrm>
            <a:off x="469830" y="1000124"/>
            <a:ext cx="8297932" cy="3539430"/>
          </a:xfrm>
          <a:prstGeom prst="rect">
            <a:avLst/>
          </a:prstGeom>
          <a:noFill/>
        </p:spPr>
        <p:txBody>
          <a:bodyPr wrap="square" rtlCol="0">
            <a:spAutoFit/>
          </a:bodyPr>
          <a:lstStyle/>
          <a:p>
            <a:r>
              <a:rPr lang="en-US" sz="3200" dirty="0">
                <a:solidFill>
                  <a:srgbClr val="FFFFFF"/>
                </a:solidFill>
              </a:rPr>
              <a:t>C. H. Spurgeon – </a:t>
            </a:r>
            <a:r>
              <a:rPr lang="en-US" sz="3200" dirty="0"/>
              <a:t>"The greater our present trials the louder will our future songs be, and the more intense our joyful gratitude. Had we no day of trouble, where were our season of retrospective thanksgiving?"</a:t>
            </a:r>
          </a:p>
          <a:p>
            <a:r>
              <a:rPr lang="en-US" sz="3200" dirty="0"/>
              <a:t> </a:t>
            </a:r>
          </a:p>
        </p:txBody>
      </p:sp>
    </p:spTree>
    <p:extLst>
      <p:ext uri="{BB962C8B-B14F-4D97-AF65-F5344CB8AC3E}">
        <p14:creationId xmlns:p14="http://schemas.microsoft.com/office/powerpoint/2010/main" xmlns="" val="2863531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19-20</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12313937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19-10</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84775"/>
          </a:xfrm>
          <a:prstGeom prst="rect">
            <a:avLst/>
          </a:prstGeom>
          <a:noFill/>
        </p:spPr>
        <p:txBody>
          <a:bodyPr wrap="square" rtlCol="0">
            <a:spAutoFit/>
          </a:bodyPr>
          <a:lstStyle/>
          <a:p>
            <a:r>
              <a:rPr lang="en-US" sz="3200" dirty="0">
                <a:solidFill>
                  <a:srgbClr val="FFFFFF"/>
                </a:solidFill>
              </a:rPr>
              <a:t>Ezel</a:t>
            </a:r>
            <a:r>
              <a:rPr lang="en-US" sz="3200" dirty="0"/>
              <a:t> ~ </a:t>
            </a:r>
            <a:r>
              <a:rPr lang="en-US" sz="3200" i="1" dirty="0"/>
              <a:t>departure</a:t>
            </a:r>
            <a:r>
              <a:rPr lang="en-US" sz="3200" dirty="0"/>
              <a:t> or </a:t>
            </a:r>
            <a:r>
              <a:rPr lang="en-US" sz="3200" i="1" dirty="0"/>
              <a:t>direction</a:t>
            </a:r>
            <a:endParaRPr lang="en-US" sz="3200" dirty="0"/>
          </a:p>
        </p:txBody>
      </p:sp>
      <p:sp>
        <p:nvSpPr>
          <p:cNvPr id="4" name="TextBox 3"/>
          <p:cNvSpPr txBox="1"/>
          <p:nvPr/>
        </p:nvSpPr>
        <p:spPr>
          <a:xfrm>
            <a:off x="685800" y="1488140"/>
            <a:ext cx="8077200" cy="584775"/>
          </a:xfrm>
          <a:prstGeom prst="rect">
            <a:avLst/>
          </a:prstGeom>
          <a:noFill/>
        </p:spPr>
        <p:txBody>
          <a:bodyPr wrap="square" rtlCol="0">
            <a:spAutoFit/>
          </a:bodyPr>
          <a:lstStyle/>
          <a:p>
            <a:pPr marL="342900" indent="-342900">
              <a:buFont typeface="Arial" pitchFamily="34" charset="0"/>
              <a:buChar char="•"/>
            </a:pPr>
            <a:r>
              <a:rPr lang="en-US" sz="3200" i="1" dirty="0"/>
              <a:t>The stone that shows the way</a:t>
            </a:r>
            <a:endParaRPr lang="en-US" sz="3200" dirty="0"/>
          </a:p>
        </p:txBody>
      </p:sp>
    </p:spTree>
    <p:extLst>
      <p:ext uri="{BB962C8B-B14F-4D97-AF65-F5344CB8AC3E}">
        <p14:creationId xmlns:p14="http://schemas.microsoft.com/office/powerpoint/2010/main" xmlns="" val="727466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19-20</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22493696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 Samuel">
  <a:themeElements>
    <a:clrScheme name="1 Samuel">
      <a:dk1>
        <a:srgbClr val="E6C682"/>
      </a:dk1>
      <a:lt1>
        <a:srgbClr val="E6C68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 Samuel">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tabLst>
            <a:tab pos="4114800" algn="l"/>
          </a:tabLst>
          <a:defRPr sz="3200" dirty="0" smtClean="0">
            <a:solidFill>
              <a:srgbClr val="E6C682"/>
            </a:solidFill>
            <a:latin typeface="Eras Medium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1 Samuel</Template>
  <TotalTime>668</TotalTime>
  <Words>360</Words>
  <Application>Microsoft Office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 Samuel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6</cp:revision>
  <dcterms:created xsi:type="dcterms:W3CDTF">2013-02-06T12:30:48Z</dcterms:created>
  <dcterms:modified xsi:type="dcterms:W3CDTF">2013-02-07T16:31:28Z</dcterms:modified>
</cp:coreProperties>
</file>